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9" r:id="rId4"/>
    <p:sldId id="261" r:id="rId5"/>
    <p:sldId id="263" r:id="rId6"/>
    <p:sldId id="258"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000" autoAdjust="0"/>
    <p:restoredTop sz="94660"/>
  </p:normalViewPr>
  <p:slideViewPr>
    <p:cSldViewPr snapToGrid="0">
      <p:cViewPr varScale="1">
        <p:scale>
          <a:sx n="81" d="100"/>
          <a:sy n="81" d="100"/>
        </p:scale>
        <p:origin x="-78" y="-528"/>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F887E2D-ABA1-DE3F-DBC5-6BA1A1ACA5A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xmlns="" id="{FFE771E3-7B5B-A10B-04C1-CC6C02238DA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xmlns="" id="{24666B71-48CF-1C4D-B138-75C67F6EDEF1}"/>
              </a:ext>
            </a:extLst>
          </p:cNvPr>
          <p:cNvSpPr>
            <a:spLocks noGrp="1"/>
          </p:cNvSpPr>
          <p:nvPr>
            <p:ph type="dt" sz="half" idx="10"/>
          </p:nvPr>
        </p:nvSpPr>
        <p:spPr/>
        <p:txBody>
          <a:bodyPr/>
          <a:lstStyle/>
          <a:p>
            <a:fld id="{F28FA082-AD7C-41F6-976E-39EDBC0CDAEE}" type="datetimeFigureOut">
              <a:rPr lang="en-US" smtClean="0"/>
              <a:pPr/>
              <a:t>9/6/2026</a:t>
            </a:fld>
            <a:endParaRPr lang="en-US"/>
          </a:p>
        </p:txBody>
      </p:sp>
      <p:sp>
        <p:nvSpPr>
          <p:cNvPr id="5" name="Footer Placeholder 4">
            <a:extLst>
              <a:ext uri="{FF2B5EF4-FFF2-40B4-BE49-F238E27FC236}">
                <a16:creationId xmlns:a16="http://schemas.microsoft.com/office/drawing/2014/main" xmlns="" id="{4FFAA73D-679E-E933-1A98-10874ED6F33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3C8D4DDF-CFBF-E826-2486-16CF307B52E9}"/>
              </a:ext>
            </a:extLst>
          </p:cNvPr>
          <p:cNvSpPr>
            <a:spLocks noGrp="1"/>
          </p:cNvSpPr>
          <p:nvPr>
            <p:ph type="sldNum" sz="quarter" idx="12"/>
          </p:nvPr>
        </p:nvSpPr>
        <p:spPr/>
        <p:txBody>
          <a:bodyPr/>
          <a:lstStyle/>
          <a:p>
            <a:fld id="{E1197E98-6B45-4A89-B8CF-471BFBF5A071}" type="slidenum">
              <a:rPr lang="en-US" smtClean="0"/>
              <a:pPr/>
              <a:t>‹#›</a:t>
            </a:fld>
            <a:endParaRPr lang="en-US"/>
          </a:p>
        </p:txBody>
      </p:sp>
    </p:spTree>
    <p:extLst>
      <p:ext uri="{BB962C8B-B14F-4D97-AF65-F5344CB8AC3E}">
        <p14:creationId xmlns:p14="http://schemas.microsoft.com/office/powerpoint/2010/main" xmlns="" val="36924991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AEB15EF-F66A-47B2-3FCE-D990A8579EF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761EB668-3E8C-D9CF-A3CA-5FCF3991017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0CF4ABDB-58DC-F98A-B74A-910757CA2802}"/>
              </a:ext>
            </a:extLst>
          </p:cNvPr>
          <p:cNvSpPr>
            <a:spLocks noGrp="1"/>
          </p:cNvSpPr>
          <p:nvPr>
            <p:ph type="dt" sz="half" idx="10"/>
          </p:nvPr>
        </p:nvSpPr>
        <p:spPr/>
        <p:txBody>
          <a:bodyPr/>
          <a:lstStyle/>
          <a:p>
            <a:fld id="{F28FA082-AD7C-41F6-976E-39EDBC0CDAEE}" type="datetimeFigureOut">
              <a:rPr lang="en-US" smtClean="0"/>
              <a:pPr/>
              <a:t>9/6/2026</a:t>
            </a:fld>
            <a:endParaRPr lang="en-US"/>
          </a:p>
        </p:txBody>
      </p:sp>
      <p:sp>
        <p:nvSpPr>
          <p:cNvPr id="5" name="Footer Placeholder 4">
            <a:extLst>
              <a:ext uri="{FF2B5EF4-FFF2-40B4-BE49-F238E27FC236}">
                <a16:creationId xmlns:a16="http://schemas.microsoft.com/office/drawing/2014/main" xmlns="" id="{8B8FF00C-96F8-E07A-64CA-3AAC170DA85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005E4CBF-F0CB-734B-B653-21BC725B3D57}"/>
              </a:ext>
            </a:extLst>
          </p:cNvPr>
          <p:cNvSpPr>
            <a:spLocks noGrp="1"/>
          </p:cNvSpPr>
          <p:nvPr>
            <p:ph type="sldNum" sz="quarter" idx="12"/>
          </p:nvPr>
        </p:nvSpPr>
        <p:spPr/>
        <p:txBody>
          <a:bodyPr/>
          <a:lstStyle/>
          <a:p>
            <a:fld id="{E1197E98-6B45-4A89-B8CF-471BFBF5A071}" type="slidenum">
              <a:rPr lang="en-US" smtClean="0"/>
              <a:pPr/>
              <a:t>‹#›</a:t>
            </a:fld>
            <a:endParaRPr lang="en-US"/>
          </a:p>
        </p:txBody>
      </p:sp>
    </p:spTree>
    <p:extLst>
      <p:ext uri="{BB962C8B-B14F-4D97-AF65-F5344CB8AC3E}">
        <p14:creationId xmlns:p14="http://schemas.microsoft.com/office/powerpoint/2010/main" xmlns="" val="28003667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6D2D791-7DDC-26E3-0378-58A659302D3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xmlns="" id="{2DEF36DE-79A8-F843-A9EF-ABB8F668C28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xmlns="" id="{47128D78-5361-DE35-0448-EADBA75599BA}"/>
              </a:ext>
            </a:extLst>
          </p:cNvPr>
          <p:cNvSpPr>
            <a:spLocks noGrp="1"/>
          </p:cNvSpPr>
          <p:nvPr>
            <p:ph type="dt" sz="half" idx="10"/>
          </p:nvPr>
        </p:nvSpPr>
        <p:spPr/>
        <p:txBody>
          <a:bodyPr/>
          <a:lstStyle/>
          <a:p>
            <a:fld id="{F28FA082-AD7C-41F6-976E-39EDBC0CDAEE}" type="datetimeFigureOut">
              <a:rPr lang="en-US" smtClean="0"/>
              <a:pPr/>
              <a:t>9/6/2026</a:t>
            </a:fld>
            <a:endParaRPr lang="en-US"/>
          </a:p>
        </p:txBody>
      </p:sp>
      <p:sp>
        <p:nvSpPr>
          <p:cNvPr id="5" name="Footer Placeholder 4">
            <a:extLst>
              <a:ext uri="{FF2B5EF4-FFF2-40B4-BE49-F238E27FC236}">
                <a16:creationId xmlns:a16="http://schemas.microsoft.com/office/drawing/2014/main" xmlns="" id="{0E3E7DAB-1671-4EAA-78FC-1F474E91821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DEB62577-7804-E3FB-AA80-C752716FE1A6}"/>
              </a:ext>
            </a:extLst>
          </p:cNvPr>
          <p:cNvSpPr>
            <a:spLocks noGrp="1"/>
          </p:cNvSpPr>
          <p:nvPr>
            <p:ph type="sldNum" sz="quarter" idx="12"/>
          </p:nvPr>
        </p:nvSpPr>
        <p:spPr/>
        <p:txBody>
          <a:bodyPr/>
          <a:lstStyle/>
          <a:p>
            <a:fld id="{E1197E98-6B45-4A89-B8CF-471BFBF5A071}" type="slidenum">
              <a:rPr lang="en-US" smtClean="0"/>
              <a:pPr/>
              <a:t>‹#›</a:t>
            </a:fld>
            <a:endParaRPr lang="en-US"/>
          </a:p>
        </p:txBody>
      </p:sp>
    </p:spTree>
    <p:extLst>
      <p:ext uri="{BB962C8B-B14F-4D97-AF65-F5344CB8AC3E}">
        <p14:creationId xmlns:p14="http://schemas.microsoft.com/office/powerpoint/2010/main" xmlns="" val="15435937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433FD58-9D55-52F4-B19C-C243B2E229D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E40D0BD3-CD9F-258F-5712-942E7A6F4FC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xmlns="" id="{BBD59B69-B439-16BF-5781-52429A901DF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xmlns="" id="{5E9D1EF6-78FD-702C-D203-D3D57F16972F}"/>
              </a:ext>
            </a:extLst>
          </p:cNvPr>
          <p:cNvSpPr>
            <a:spLocks noGrp="1"/>
          </p:cNvSpPr>
          <p:nvPr>
            <p:ph type="dt" sz="half" idx="10"/>
          </p:nvPr>
        </p:nvSpPr>
        <p:spPr/>
        <p:txBody>
          <a:bodyPr/>
          <a:lstStyle/>
          <a:p>
            <a:fld id="{F28FA082-AD7C-41F6-976E-39EDBC0CDAEE}" type="datetimeFigureOut">
              <a:rPr lang="en-US" smtClean="0"/>
              <a:pPr/>
              <a:t>9/6/2026</a:t>
            </a:fld>
            <a:endParaRPr lang="en-US"/>
          </a:p>
        </p:txBody>
      </p:sp>
      <p:sp>
        <p:nvSpPr>
          <p:cNvPr id="6" name="Footer Placeholder 5">
            <a:extLst>
              <a:ext uri="{FF2B5EF4-FFF2-40B4-BE49-F238E27FC236}">
                <a16:creationId xmlns:a16="http://schemas.microsoft.com/office/drawing/2014/main" xmlns="" id="{C0390A59-983F-A8C6-5105-A55562FE6D8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FAF20B95-C0FE-A37B-E319-3C5EDD49620A}"/>
              </a:ext>
            </a:extLst>
          </p:cNvPr>
          <p:cNvSpPr>
            <a:spLocks noGrp="1"/>
          </p:cNvSpPr>
          <p:nvPr>
            <p:ph type="sldNum" sz="quarter" idx="12"/>
          </p:nvPr>
        </p:nvSpPr>
        <p:spPr/>
        <p:txBody>
          <a:bodyPr/>
          <a:lstStyle/>
          <a:p>
            <a:fld id="{E1197E98-6B45-4A89-B8CF-471BFBF5A071}" type="slidenum">
              <a:rPr lang="en-US" smtClean="0"/>
              <a:pPr/>
              <a:t>‹#›</a:t>
            </a:fld>
            <a:endParaRPr lang="en-US"/>
          </a:p>
        </p:txBody>
      </p:sp>
    </p:spTree>
    <p:extLst>
      <p:ext uri="{BB962C8B-B14F-4D97-AF65-F5344CB8AC3E}">
        <p14:creationId xmlns:p14="http://schemas.microsoft.com/office/powerpoint/2010/main" xmlns="" val="5008815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7302FE6-2ACF-EB75-A277-CDD8C19C32C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xmlns="" id="{AEBE8CDC-2C39-2DB3-25B9-97A30041F2D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xmlns="" id="{5667B86F-14EF-47F5-8373-2D885CE95AC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xmlns="" id="{1E443347-39CC-1EF4-C270-2B830F873C3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xmlns="" id="{DE19C542-E0DA-8A40-1C50-BBA845C11E8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xmlns="" id="{54FDD930-6504-A3EB-5D7C-61956999E2C5}"/>
              </a:ext>
            </a:extLst>
          </p:cNvPr>
          <p:cNvSpPr>
            <a:spLocks noGrp="1"/>
          </p:cNvSpPr>
          <p:nvPr>
            <p:ph type="dt" sz="half" idx="10"/>
          </p:nvPr>
        </p:nvSpPr>
        <p:spPr/>
        <p:txBody>
          <a:bodyPr/>
          <a:lstStyle/>
          <a:p>
            <a:fld id="{F28FA082-AD7C-41F6-976E-39EDBC0CDAEE}" type="datetimeFigureOut">
              <a:rPr lang="en-US" smtClean="0"/>
              <a:pPr/>
              <a:t>9/6/2026</a:t>
            </a:fld>
            <a:endParaRPr lang="en-US"/>
          </a:p>
        </p:txBody>
      </p:sp>
      <p:sp>
        <p:nvSpPr>
          <p:cNvPr id="8" name="Footer Placeholder 7">
            <a:extLst>
              <a:ext uri="{FF2B5EF4-FFF2-40B4-BE49-F238E27FC236}">
                <a16:creationId xmlns:a16="http://schemas.microsoft.com/office/drawing/2014/main" xmlns="" id="{8F6DBAB1-6DCB-C0C9-02AD-9E465B2A4D3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xmlns="" id="{9844098F-4B80-8A51-5A56-CFB6B637B3E9}"/>
              </a:ext>
            </a:extLst>
          </p:cNvPr>
          <p:cNvSpPr>
            <a:spLocks noGrp="1"/>
          </p:cNvSpPr>
          <p:nvPr>
            <p:ph type="sldNum" sz="quarter" idx="12"/>
          </p:nvPr>
        </p:nvSpPr>
        <p:spPr/>
        <p:txBody>
          <a:bodyPr/>
          <a:lstStyle/>
          <a:p>
            <a:fld id="{E1197E98-6B45-4A89-B8CF-471BFBF5A071}" type="slidenum">
              <a:rPr lang="en-US" smtClean="0"/>
              <a:pPr/>
              <a:t>‹#›</a:t>
            </a:fld>
            <a:endParaRPr lang="en-US"/>
          </a:p>
        </p:txBody>
      </p:sp>
    </p:spTree>
    <p:extLst>
      <p:ext uri="{BB962C8B-B14F-4D97-AF65-F5344CB8AC3E}">
        <p14:creationId xmlns:p14="http://schemas.microsoft.com/office/powerpoint/2010/main" xmlns="" val="26734043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B531064-B5E3-D4B0-9D8D-5C0B1FD0549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xmlns="" id="{7CC8AC91-06A2-36B6-5E9B-A44F8E9F5DF1}"/>
              </a:ext>
            </a:extLst>
          </p:cNvPr>
          <p:cNvSpPr>
            <a:spLocks noGrp="1"/>
          </p:cNvSpPr>
          <p:nvPr>
            <p:ph type="dt" sz="half" idx="10"/>
          </p:nvPr>
        </p:nvSpPr>
        <p:spPr/>
        <p:txBody>
          <a:bodyPr/>
          <a:lstStyle/>
          <a:p>
            <a:fld id="{F28FA082-AD7C-41F6-976E-39EDBC0CDAEE}" type="datetimeFigureOut">
              <a:rPr lang="en-US" smtClean="0"/>
              <a:pPr/>
              <a:t>9/6/2026</a:t>
            </a:fld>
            <a:endParaRPr lang="en-US"/>
          </a:p>
        </p:txBody>
      </p:sp>
      <p:sp>
        <p:nvSpPr>
          <p:cNvPr id="4" name="Footer Placeholder 3">
            <a:extLst>
              <a:ext uri="{FF2B5EF4-FFF2-40B4-BE49-F238E27FC236}">
                <a16:creationId xmlns:a16="http://schemas.microsoft.com/office/drawing/2014/main" xmlns="" id="{E693A1CF-9693-D4B2-0175-D1EF39D1287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xmlns="" id="{783B10D9-BD34-26CE-8C8C-085B42698DF8}"/>
              </a:ext>
            </a:extLst>
          </p:cNvPr>
          <p:cNvSpPr>
            <a:spLocks noGrp="1"/>
          </p:cNvSpPr>
          <p:nvPr>
            <p:ph type="sldNum" sz="quarter" idx="12"/>
          </p:nvPr>
        </p:nvSpPr>
        <p:spPr/>
        <p:txBody>
          <a:bodyPr/>
          <a:lstStyle/>
          <a:p>
            <a:fld id="{E1197E98-6B45-4A89-B8CF-471BFBF5A071}" type="slidenum">
              <a:rPr lang="en-US" smtClean="0"/>
              <a:pPr/>
              <a:t>‹#›</a:t>
            </a:fld>
            <a:endParaRPr lang="en-US"/>
          </a:p>
        </p:txBody>
      </p:sp>
    </p:spTree>
    <p:extLst>
      <p:ext uri="{BB962C8B-B14F-4D97-AF65-F5344CB8AC3E}">
        <p14:creationId xmlns:p14="http://schemas.microsoft.com/office/powerpoint/2010/main" xmlns="" val="31121405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FEE8EEA2-F2B3-785E-568D-AC31FF07E804}"/>
              </a:ext>
            </a:extLst>
          </p:cNvPr>
          <p:cNvSpPr>
            <a:spLocks noGrp="1"/>
          </p:cNvSpPr>
          <p:nvPr>
            <p:ph type="dt" sz="half" idx="10"/>
          </p:nvPr>
        </p:nvSpPr>
        <p:spPr/>
        <p:txBody>
          <a:bodyPr/>
          <a:lstStyle/>
          <a:p>
            <a:fld id="{F28FA082-AD7C-41F6-976E-39EDBC0CDAEE}" type="datetimeFigureOut">
              <a:rPr lang="en-US" smtClean="0"/>
              <a:pPr/>
              <a:t>9/6/2026</a:t>
            </a:fld>
            <a:endParaRPr lang="en-US"/>
          </a:p>
        </p:txBody>
      </p:sp>
      <p:sp>
        <p:nvSpPr>
          <p:cNvPr id="3" name="Footer Placeholder 2">
            <a:extLst>
              <a:ext uri="{FF2B5EF4-FFF2-40B4-BE49-F238E27FC236}">
                <a16:creationId xmlns:a16="http://schemas.microsoft.com/office/drawing/2014/main" xmlns="" id="{949A24D4-A33F-03D4-6C20-B42EA805AFB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xmlns="" id="{46B97A16-7D88-B9B5-7960-C20F88B17E52}"/>
              </a:ext>
            </a:extLst>
          </p:cNvPr>
          <p:cNvSpPr>
            <a:spLocks noGrp="1"/>
          </p:cNvSpPr>
          <p:nvPr>
            <p:ph type="sldNum" sz="quarter" idx="12"/>
          </p:nvPr>
        </p:nvSpPr>
        <p:spPr/>
        <p:txBody>
          <a:bodyPr/>
          <a:lstStyle/>
          <a:p>
            <a:fld id="{E1197E98-6B45-4A89-B8CF-471BFBF5A071}" type="slidenum">
              <a:rPr lang="en-US" smtClean="0"/>
              <a:pPr/>
              <a:t>‹#›</a:t>
            </a:fld>
            <a:endParaRPr lang="en-US"/>
          </a:p>
        </p:txBody>
      </p:sp>
    </p:spTree>
    <p:extLst>
      <p:ext uri="{BB962C8B-B14F-4D97-AF65-F5344CB8AC3E}">
        <p14:creationId xmlns:p14="http://schemas.microsoft.com/office/powerpoint/2010/main" xmlns="" val="17611573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85739D3-728E-75F6-88B6-AF5950053F1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xmlns="" id="{2624EDC2-831A-9902-A92D-FA2B972E6B4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xmlns="" id="{1455E56B-B5CC-509F-01C7-67498B50510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E10DE32C-0E11-CD1E-DB68-09489DD9588A}"/>
              </a:ext>
            </a:extLst>
          </p:cNvPr>
          <p:cNvSpPr>
            <a:spLocks noGrp="1"/>
          </p:cNvSpPr>
          <p:nvPr>
            <p:ph type="dt" sz="half" idx="10"/>
          </p:nvPr>
        </p:nvSpPr>
        <p:spPr/>
        <p:txBody>
          <a:bodyPr/>
          <a:lstStyle/>
          <a:p>
            <a:fld id="{F28FA082-AD7C-41F6-976E-39EDBC0CDAEE}" type="datetimeFigureOut">
              <a:rPr lang="en-US" smtClean="0"/>
              <a:pPr/>
              <a:t>9/6/2026</a:t>
            </a:fld>
            <a:endParaRPr lang="en-US"/>
          </a:p>
        </p:txBody>
      </p:sp>
      <p:sp>
        <p:nvSpPr>
          <p:cNvPr id="6" name="Footer Placeholder 5">
            <a:extLst>
              <a:ext uri="{FF2B5EF4-FFF2-40B4-BE49-F238E27FC236}">
                <a16:creationId xmlns:a16="http://schemas.microsoft.com/office/drawing/2014/main" xmlns="" id="{D9C0E195-492A-B76D-214E-2A86DBE7C01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64527D3F-9285-98EF-FDB0-809362E7A98E}"/>
              </a:ext>
            </a:extLst>
          </p:cNvPr>
          <p:cNvSpPr>
            <a:spLocks noGrp="1"/>
          </p:cNvSpPr>
          <p:nvPr>
            <p:ph type="sldNum" sz="quarter" idx="12"/>
          </p:nvPr>
        </p:nvSpPr>
        <p:spPr/>
        <p:txBody>
          <a:bodyPr/>
          <a:lstStyle/>
          <a:p>
            <a:fld id="{E1197E98-6B45-4A89-B8CF-471BFBF5A071}" type="slidenum">
              <a:rPr lang="en-US" smtClean="0"/>
              <a:pPr/>
              <a:t>‹#›</a:t>
            </a:fld>
            <a:endParaRPr lang="en-US"/>
          </a:p>
        </p:txBody>
      </p:sp>
    </p:spTree>
    <p:extLst>
      <p:ext uri="{BB962C8B-B14F-4D97-AF65-F5344CB8AC3E}">
        <p14:creationId xmlns:p14="http://schemas.microsoft.com/office/powerpoint/2010/main" xmlns="" val="26709244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D1107C5-616E-4C4E-B9E3-E94E8F7E47C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xmlns="" id="{38CE53FA-9F4D-4FC5-BE7A-9A3B3E3169E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xmlns="" id="{5A04C918-0083-15BB-4448-ADB9FB00CDB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653DFA3C-C551-F82A-3D55-685485BD9051}"/>
              </a:ext>
            </a:extLst>
          </p:cNvPr>
          <p:cNvSpPr>
            <a:spLocks noGrp="1"/>
          </p:cNvSpPr>
          <p:nvPr>
            <p:ph type="dt" sz="half" idx="10"/>
          </p:nvPr>
        </p:nvSpPr>
        <p:spPr/>
        <p:txBody>
          <a:bodyPr/>
          <a:lstStyle/>
          <a:p>
            <a:fld id="{F28FA082-AD7C-41F6-976E-39EDBC0CDAEE}" type="datetimeFigureOut">
              <a:rPr lang="en-US" smtClean="0"/>
              <a:pPr/>
              <a:t>9/6/2026</a:t>
            </a:fld>
            <a:endParaRPr lang="en-US"/>
          </a:p>
        </p:txBody>
      </p:sp>
      <p:sp>
        <p:nvSpPr>
          <p:cNvPr id="6" name="Footer Placeholder 5">
            <a:extLst>
              <a:ext uri="{FF2B5EF4-FFF2-40B4-BE49-F238E27FC236}">
                <a16:creationId xmlns:a16="http://schemas.microsoft.com/office/drawing/2014/main" xmlns="" id="{D67EF4A2-B07E-F61D-61D0-CAAC66845DA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2A0C8AAA-05BC-A350-480B-454F02A30B5D}"/>
              </a:ext>
            </a:extLst>
          </p:cNvPr>
          <p:cNvSpPr>
            <a:spLocks noGrp="1"/>
          </p:cNvSpPr>
          <p:nvPr>
            <p:ph type="sldNum" sz="quarter" idx="12"/>
          </p:nvPr>
        </p:nvSpPr>
        <p:spPr/>
        <p:txBody>
          <a:bodyPr/>
          <a:lstStyle/>
          <a:p>
            <a:fld id="{E1197E98-6B45-4A89-B8CF-471BFBF5A071}" type="slidenum">
              <a:rPr lang="en-US" smtClean="0"/>
              <a:pPr/>
              <a:t>‹#›</a:t>
            </a:fld>
            <a:endParaRPr lang="en-US"/>
          </a:p>
        </p:txBody>
      </p:sp>
    </p:spTree>
    <p:extLst>
      <p:ext uri="{BB962C8B-B14F-4D97-AF65-F5344CB8AC3E}">
        <p14:creationId xmlns:p14="http://schemas.microsoft.com/office/powerpoint/2010/main" xmlns="" val="14431272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6940373-ED44-8A3C-AC18-4F58EAF7E3A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xmlns="" id="{49106D7D-335B-1118-F418-FC1DB8B320A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B07529E6-05B1-A9F6-912D-65F439F60E0D}"/>
              </a:ext>
            </a:extLst>
          </p:cNvPr>
          <p:cNvSpPr>
            <a:spLocks noGrp="1"/>
          </p:cNvSpPr>
          <p:nvPr>
            <p:ph type="dt" sz="half" idx="10"/>
          </p:nvPr>
        </p:nvSpPr>
        <p:spPr/>
        <p:txBody>
          <a:bodyPr/>
          <a:lstStyle/>
          <a:p>
            <a:fld id="{F28FA082-AD7C-41F6-976E-39EDBC0CDAEE}" type="datetimeFigureOut">
              <a:rPr lang="en-US" smtClean="0"/>
              <a:pPr/>
              <a:t>9/6/2026</a:t>
            </a:fld>
            <a:endParaRPr lang="en-US"/>
          </a:p>
        </p:txBody>
      </p:sp>
      <p:sp>
        <p:nvSpPr>
          <p:cNvPr id="5" name="Footer Placeholder 4">
            <a:extLst>
              <a:ext uri="{FF2B5EF4-FFF2-40B4-BE49-F238E27FC236}">
                <a16:creationId xmlns:a16="http://schemas.microsoft.com/office/drawing/2014/main" xmlns="" id="{CD0AAA71-827C-AD67-0642-4CF9A47FD81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495CBEA2-315E-1161-6C25-69AD24AB0A9F}"/>
              </a:ext>
            </a:extLst>
          </p:cNvPr>
          <p:cNvSpPr>
            <a:spLocks noGrp="1"/>
          </p:cNvSpPr>
          <p:nvPr>
            <p:ph type="sldNum" sz="quarter" idx="12"/>
          </p:nvPr>
        </p:nvSpPr>
        <p:spPr/>
        <p:txBody>
          <a:bodyPr/>
          <a:lstStyle/>
          <a:p>
            <a:fld id="{E1197E98-6B45-4A89-B8CF-471BFBF5A071}" type="slidenum">
              <a:rPr lang="en-US" smtClean="0"/>
              <a:pPr/>
              <a:t>‹#›</a:t>
            </a:fld>
            <a:endParaRPr lang="en-US"/>
          </a:p>
        </p:txBody>
      </p:sp>
    </p:spTree>
    <p:extLst>
      <p:ext uri="{BB962C8B-B14F-4D97-AF65-F5344CB8AC3E}">
        <p14:creationId xmlns:p14="http://schemas.microsoft.com/office/powerpoint/2010/main" xmlns="" val="10778356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xmlns="" id="{128AD5B8-E0D9-BF68-2C4B-D001DCAD92B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xmlns="" id="{AB37B333-A59F-EC53-56A2-E692B31B7BE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6AF7EAA9-2B66-3465-6A89-8DFB195142E9}"/>
              </a:ext>
            </a:extLst>
          </p:cNvPr>
          <p:cNvSpPr>
            <a:spLocks noGrp="1"/>
          </p:cNvSpPr>
          <p:nvPr>
            <p:ph type="dt" sz="half" idx="10"/>
          </p:nvPr>
        </p:nvSpPr>
        <p:spPr/>
        <p:txBody>
          <a:bodyPr/>
          <a:lstStyle/>
          <a:p>
            <a:fld id="{F28FA082-AD7C-41F6-976E-39EDBC0CDAEE}" type="datetimeFigureOut">
              <a:rPr lang="en-US" smtClean="0"/>
              <a:pPr/>
              <a:t>9/6/2026</a:t>
            </a:fld>
            <a:endParaRPr lang="en-US"/>
          </a:p>
        </p:txBody>
      </p:sp>
      <p:sp>
        <p:nvSpPr>
          <p:cNvPr id="5" name="Footer Placeholder 4">
            <a:extLst>
              <a:ext uri="{FF2B5EF4-FFF2-40B4-BE49-F238E27FC236}">
                <a16:creationId xmlns:a16="http://schemas.microsoft.com/office/drawing/2014/main" xmlns="" id="{6D1838BB-0723-E38F-B6C3-9941ADACAF8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82AA122C-C104-61C3-8204-B05B8F363383}"/>
              </a:ext>
            </a:extLst>
          </p:cNvPr>
          <p:cNvSpPr>
            <a:spLocks noGrp="1"/>
          </p:cNvSpPr>
          <p:nvPr>
            <p:ph type="sldNum" sz="quarter" idx="12"/>
          </p:nvPr>
        </p:nvSpPr>
        <p:spPr/>
        <p:txBody>
          <a:bodyPr/>
          <a:lstStyle/>
          <a:p>
            <a:fld id="{E1197E98-6B45-4A89-B8CF-471BFBF5A071}" type="slidenum">
              <a:rPr lang="en-US" smtClean="0"/>
              <a:pPr/>
              <a:t>‹#›</a:t>
            </a:fld>
            <a:endParaRPr lang="en-US"/>
          </a:p>
        </p:txBody>
      </p:sp>
    </p:spTree>
    <p:extLst>
      <p:ext uri="{BB962C8B-B14F-4D97-AF65-F5344CB8AC3E}">
        <p14:creationId xmlns:p14="http://schemas.microsoft.com/office/powerpoint/2010/main" xmlns="" val="3798532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1E3D23AB-2212-3AA5-6795-A608C67DE4B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xmlns="" id="{F98B1CFF-081C-E98E-0AEB-64AC4B97C20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9B59FD8D-F5CD-6EAC-684C-B8C94F34225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28FA082-AD7C-41F6-976E-39EDBC0CDAEE}" type="datetimeFigureOut">
              <a:rPr lang="en-US" smtClean="0"/>
              <a:pPr/>
              <a:t>9/6/2026</a:t>
            </a:fld>
            <a:endParaRPr lang="en-US"/>
          </a:p>
        </p:txBody>
      </p:sp>
      <p:sp>
        <p:nvSpPr>
          <p:cNvPr id="5" name="Footer Placeholder 4">
            <a:extLst>
              <a:ext uri="{FF2B5EF4-FFF2-40B4-BE49-F238E27FC236}">
                <a16:creationId xmlns:a16="http://schemas.microsoft.com/office/drawing/2014/main" xmlns="" id="{5EB191BE-6521-61D1-5A19-17E3BB179A5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xmlns="" id="{55CE8C23-830D-B76F-1C95-8654CF2082C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1197E98-6B45-4A89-B8CF-471BFBF5A071}" type="slidenum">
              <a:rPr lang="en-US" smtClean="0"/>
              <a:pPr/>
              <a:t>‹#›</a:t>
            </a:fld>
            <a:endParaRPr lang="en-US"/>
          </a:p>
        </p:txBody>
      </p:sp>
    </p:spTree>
    <p:extLst>
      <p:ext uri="{BB962C8B-B14F-4D97-AF65-F5344CB8AC3E}">
        <p14:creationId xmlns:p14="http://schemas.microsoft.com/office/powerpoint/2010/main" xmlns="" val="23119459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66458EC-F9E0-7420-C5E3-3583A0B8D3CF}"/>
              </a:ext>
            </a:extLst>
          </p:cNvPr>
          <p:cNvSpPr>
            <a:spLocks noGrp="1"/>
          </p:cNvSpPr>
          <p:nvPr>
            <p:ph type="ctrTitle"/>
          </p:nvPr>
        </p:nvSpPr>
        <p:spPr/>
        <p:txBody>
          <a:bodyPr>
            <a:normAutofit/>
          </a:bodyPr>
          <a:lstStyle/>
          <a:p>
            <a:r>
              <a:rPr lang="fa-IR" sz="8000" dirty="0">
                <a:cs typeface="B Titr" panose="00000700000000000000" pitchFamily="2" charset="-78"/>
              </a:rPr>
              <a:t>اقدام پژوهی</a:t>
            </a:r>
            <a:endParaRPr lang="en-US" sz="8000" dirty="0">
              <a:cs typeface="B Titr" panose="00000700000000000000" pitchFamily="2" charset="-78"/>
            </a:endParaRPr>
          </a:p>
        </p:txBody>
      </p:sp>
      <p:sp>
        <p:nvSpPr>
          <p:cNvPr id="3" name="Subtitle 2">
            <a:extLst>
              <a:ext uri="{FF2B5EF4-FFF2-40B4-BE49-F238E27FC236}">
                <a16:creationId xmlns:a16="http://schemas.microsoft.com/office/drawing/2014/main" xmlns="" id="{D2A2E39F-6ADA-3AF0-D3EE-851DDA53A36E}"/>
              </a:ext>
            </a:extLst>
          </p:cNvPr>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xmlns="" val="23783748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55166D9-7A59-D8F3-165A-C9AB7C7A385A}"/>
              </a:ext>
            </a:extLst>
          </p:cNvPr>
          <p:cNvSpPr>
            <a:spLocks noGrp="1"/>
          </p:cNvSpPr>
          <p:nvPr>
            <p:ph type="title"/>
          </p:nvPr>
        </p:nvSpPr>
        <p:spPr>
          <a:xfrm>
            <a:off x="629587" y="365125"/>
            <a:ext cx="10724213" cy="5840803"/>
          </a:xfrm>
        </p:spPr>
        <p:txBody>
          <a:bodyPr>
            <a:normAutofit fontScale="90000"/>
          </a:bodyPr>
          <a:lstStyle/>
          <a:p>
            <a:pPr algn="r" rtl="1"/>
            <a:r>
              <a:rPr lang="en-US" dirty="0">
                <a:cs typeface="B Nazanin" panose="00000400000000000000" pitchFamily="2" charset="-78"/>
              </a:rPr>
              <a:t>Participatory Action Research (PAR)</a:t>
            </a:r>
            <a:r>
              <a:rPr lang="fa-IR" dirty="0">
                <a:cs typeface="B Nazanin" panose="00000400000000000000" pitchFamily="2" charset="-78"/>
              </a:rPr>
              <a:t/>
            </a:r>
            <a:br>
              <a:rPr lang="fa-IR" dirty="0">
                <a:cs typeface="B Nazanin" panose="00000400000000000000" pitchFamily="2" charset="-78"/>
              </a:rPr>
            </a:br>
            <a:r>
              <a:rPr lang="fa-IR" dirty="0">
                <a:cs typeface="B Nazanin" panose="00000400000000000000" pitchFamily="2" charset="-78"/>
              </a:rPr>
              <a:t>اقدام پژوهی مشارکتی</a:t>
            </a:r>
            <a:br>
              <a:rPr lang="fa-IR" dirty="0">
                <a:cs typeface="B Nazanin" panose="00000400000000000000" pitchFamily="2" charset="-78"/>
              </a:rPr>
            </a:br>
            <a:r>
              <a:rPr lang="en-US" dirty="0">
                <a:cs typeface="B Nazanin" panose="00000400000000000000" pitchFamily="2" charset="-78"/>
              </a:rPr>
              <a:t>PAR </a:t>
            </a:r>
            <a:r>
              <a:rPr lang="fa-IR" dirty="0">
                <a:cs typeface="B Nazanin" panose="00000400000000000000" pitchFamily="2" charset="-78"/>
              </a:rPr>
              <a:t>یک فرآیند اجتماعی، عملی و مشارکتی با دو ویژگی متمایز است. یکی تولید دانش یا درک به منظور ایجاد تغییر است. دیگری چرخه بهبود کیفیت ذاتی آن است که به موجب آن یک فرآیند بازتابی متشکل از کنش، واکنش و مداخله، یا برنامه ریزی، انجام، مطالعه و اقدام، در کنار یک فرآیند بازتابی تنظیم می شود (باربرا، 2008). </a:t>
            </a:r>
            <a:r>
              <a:rPr lang="en-US" dirty="0">
                <a:cs typeface="B Nazanin" panose="00000400000000000000" pitchFamily="2" charset="-78"/>
              </a:rPr>
              <a:t>PAR </a:t>
            </a:r>
            <a:r>
              <a:rPr lang="fa-IR" dirty="0">
                <a:cs typeface="B Nazanin" panose="00000400000000000000" pitchFamily="2" charset="-78"/>
              </a:rPr>
              <a:t>دارای سابقه قوی در تحقیقات بهداشتی و اجتماعی است و از نظر تاریخی به محل کار به عنوان مکان ایجاد تغییر علاقه مند است</a:t>
            </a:r>
            <a:endParaRPr lang="en-US" dirty="0">
              <a:cs typeface="B Nazanin" panose="00000400000000000000" pitchFamily="2" charset="-78"/>
            </a:endParaRPr>
          </a:p>
        </p:txBody>
      </p:sp>
    </p:spTree>
    <p:extLst>
      <p:ext uri="{BB962C8B-B14F-4D97-AF65-F5344CB8AC3E}">
        <p14:creationId xmlns:p14="http://schemas.microsoft.com/office/powerpoint/2010/main" xmlns="" val="24151422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2FDB1AEE-FD8A-A7CA-6873-74570B9D59D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xmlns="" id="{72587A4B-ED09-BC74-146A-BBBD4D280EFE}"/>
              </a:ext>
            </a:extLst>
          </p:cNvPr>
          <p:cNvSpPr>
            <a:spLocks noGrp="1"/>
          </p:cNvSpPr>
          <p:nvPr>
            <p:ph type="title"/>
          </p:nvPr>
        </p:nvSpPr>
        <p:spPr>
          <a:xfrm>
            <a:off x="629587" y="365125"/>
            <a:ext cx="10724213" cy="5840803"/>
          </a:xfrm>
        </p:spPr>
        <p:txBody>
          <a:bodyPr>
            <a:normAutofit/>
          </a:bodyPr>
          <a:lstStyle/>
          <a:p>
            <a:pPr algn="r" rtl="1"/>
            <a:r>
              <a:rPr lang="fa-IR" dirty="0">
                <a:cs typeface="B Nazanin" panose="00000400000000000000" pitchFamily="2" charset="-78"/>
              </a:rPr>
              <a:t>معمولا در تحقیقات اقدام پژوهی حجم نمونه کم است ولی کسب اطلاعات به صورت عمقی انجام می شود. در اقدام پژوهی مشارکتی، اعضای تیم تحقیق بازتاب های شخصی خود را ارائه می دهند این کار با هدف ترویج فرهنگ بازاندیشی و مالکیت همه اعضا بر فرآیند تحقیق است. </a:t>
            </a:r>
            <a:br>
              <a:rPr lang="fa-IR" dirty="0">
                <a:cs typeface="B Nazanin" panose="00000400000000000000" pitchFamily="2" charset="-78"/>
              </a:rPr>
            </a:br>
            <a:r>
              <a:rPr lang="fa-IR" dirty="0">
                <a:cs typeface="B Nazanin" panose="00000400000000000000" pitchFamily="2" charset="-78"/>
              </a:rPr>
              <a:t>روش های جمع اوری اطلاعات: </a:t>
            </a:r>
            <a:r>
              <a:rPr lang="en-US" dirty="0">
                <a:cs typeface="B Nazanin" panose="00000400000000000000" pitchFamily="2" charset="-78"/>
              </a:rPr>
              <a:t>(1) in-depth interviews with members of the research team, and (2) reflective research sessions.</a:t>
            </a:r>
            <a:r>
              <a:rPr lang="fa-IR" dirty="0">
                <a:cs typeface="B Nazanin" panose="00000400000000000000" pitchFamily="2" charset="-78"/>
              </a:rPr>
              <a:t/>
            </a:r>
            <a:br>
              <a:rPr lang="fa-IR" dirty="0">
                <a:cs typeface="B Nazanin" panose="00000400000000000000" pitchFamily="2" charset="-78"/>
              </a:rPr>
            </a:br>
            <a:r>
              <a:rPr lang="fa-IR" dirty="0">
                <a:cs typeface="B Nazanin" panose="00000400000000000000" pitchFamily="2" charset="-78"/>
              </a:rPr>
              <a:t>(مصاحبه های عمیق و جلسات تحقیق تأملی)</a:t>
            </a:r>
            <a:endParaRPr lang="en-US" dirty="0">
              <a:cs typeface="B Nazanin" panose="00000400000000000000" pitchFamily="2" charset="-78"/>
            </a:endParaRPr>
          </a:p>
        </p:txBody>
      </p:sp>
    </p:spTree>
    <p:extLst>
      <p:ext uri="{BB962C8B-B14F-4D97-AF65-F5344CB8AC3E}">
        <p14:creationId xmlns:p14="http://schemas.microsoft.com/office/powerpoint/2010/main" xmlns="" val="14743019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1484B11C-F943-EF87-1395-CB6624FC797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xmlns="" id="{E67CD965-CBFD-E2DB-7220-5C4922E76AE5}"/>
              </a:ext>
            </a:extLst>
          </p:cNvPr>
          <p:cNvSpPr>
            <a:spLocks noGrp="1"/>
          </p:cNvSpPr>
          <p:nvPr>
            <p:ph type="title"/>
          </p:nvPr>
        </p:nvSpPr>
        <p:spPr>
          <a:xfrm>
            <a:off x="629587" y="365125"/>
            <a:ext cx="10724213" cy="5840803"/>
          </a:xfrm>
        </p:spPr>
        <p:txBody>
          <a:bodyPr>
            <a:normAutofit fontScale="90000"/>
          </a:bodyPr>
          <a:lstStyle/>
          <a:p>
            <a:pPr algn="r" rtl="1"/>
            <a:r>
              <a:rPr lang="fa-IR" dirty="0">
                <a:cs typeface="B Nazanin" panose="00000400000000000000" pitchFamily="2" charset="-78"/>
              </a:rPr>
              <a:t>نمونه</a:t>
            </a:r>
            <a:br>
              <a:rPr lang="fa-IR" dirty="0">
                <a:cs typeface="B Nazanin" panose="00000400000000000000" pitchFamily="2" charset="-78"/>
              </a:rPr>
            </a:br>
            <a:r>
              <a:rPr lang="fa-IR" dirty="0">
                <a:cs typeface="B Nazanin" panose="00000400000000000000" pitchFamily="2" charset="-78"/>
              </a:rPr>
              <a:t>مددکاران اجتماعی شاغل در چهار بیمارستان شهر---- پس از برگزاری چند جلسه تاملی و مصاحبه های عمیق به این نتیجه رسیدند که خستگی شفقت در محیط کار یکی از مشکلات مهم مددکاران اجتماعی است که همه ی حوزه های کاری آن ها را تحت تاثیر قرار می دهد. و از آنجا که مددکاران اجتماعی در بیمارستان ها نقش حمایتی دارند پس این مشکل می تواند پیامدهای منفی بر عملکرد کاری آن ها داشته باشد. اعضای تیم اقدام پژوهی مشارکتی تصمیم گرفتند تا نیازها و ارزش های درون سازمانی مددکاران اجتماعی را مورد شناسایی قرار دهند.</a:t>
            </a:r>
            <a:endParaRPr lang="en-US" dirty="0">
              <a:cs typeface="B Nazanin" panose="00000400000000000000" pitchFamily="2" charset="-78"/>
            </a:endParaRPr>
          </a:p>
        </p:txBody>
      </p:sp>
    </p:spTree>
    <p:extLst>
      <p:ext uri="{BB962C8B-B14F-4D97-AF65-F5344CB8AC3E}">
        <p14:creationId xmlns:p14="http://schemas.microsoft.com/office/powerpoint/2010/main" xmlns="" val="40912826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5C36A76B-6891-74F4-4035-4DEEEC934A4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xmlns="" id="{FB6D8AAC-28D3-0015-1B48-D5CAD1F8C6E5}"/>
              </a:ext>
            </a:extLst>
          </p:cNvPr>
          <p:cNvSpPr>
            <a:spLocks noGrp="1"/>
          </p:cNvSpPr>
          <p:nvPr>
            <p:ph type="title"/>
          </p:nvPr>
        </p:nvSpPr>
        <p:spPr>
          <a:xfrm>
            <a:off x="629587" y="365125"/>
            <a:ext cx="10724213" cy="5840803"/>
          </a:xfrm>
        </p:spPr>
        <p:txBody>
          <a:bodyPr>
            <a:normAutofit/>
          </a:bodyPr>
          <a:lstStyle/>
          <a:p>
            <a:pPr algn="r" rtl="1"/>
            <a:r>
              <a:rPr lang="fa-IR" dirty="0">
                <a:cs typeface="B Nazanin" panose="00000400000000000000" pitchFamily="2" charset="-78"/>
              </a:rPr>
              <a:t>به این ترتیب ابعاد مرتبط بر خستگی شفقت توسط مصاحبه های عمیق شناسایی شد و براساس آن فرآیند مداخلاتی در راستای کاهش خستگی ترسیم گردید. منابع مالی این کار شناسایی شد و در مرحله ی بعد همه ی افراد درگیر در فرآیند برای همکاری دعوت شدند (صاحبان فرآیند) و گام های اجرایی و نقش هر یک از اعضا به آن ها آموزش داده شد. </a:t>
            </a:r>
            <a:r>
              <a:rPr lang="fa-IR">
                <a:cs typeface="B Nazanin" panose="00000400000000000000" pitchFamily="2" charset="-78"/>
              </a:rPr>
              <a:t>نتیجه نهایی این بود که براساس ارزیابی کیفی، خستگی شفقت کاهش یافت.</a:t>
            </a:r>
            <a:endParaRPr lang="en-US" dirty="0">
              <a:cs typeface="B Nazanin" panose="00000400000000000000" pitchFamily="2" charset="-78"/>
            </a:endParaRPr>
          </a:p>
        </p:txBody>
      </p:sp>
    </p:spTree>
    <p:extLst>
      <p:ext uri="{BB962C8B-B14F-4D97-AF65-F5344CB8AC3E}">
        <p14:creationId xmlns:p14="http://schemas.microsoft.com/office/powerpoint/2010/main" xmlns="" val="3213994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09B0886-AD44-BF3E-D216-1B44768F78B0}"/>
              </a:ext>
            </a:extLst>
          </p:cNvPr>
          <p:cNvSpPr>
            <a:spLocks noGrp="1"/>
          </p:cNvSpPr>
          <p:nvPr>
            <p:ph type="title"/>
          </p:nvPr>
        </p:nvSpPr>
        <p:spPr>
          <a:xfrm>
            <a:off x="838200" y="365125"/>
            <a:ext cx="10515600" cy="5585970"/>
          </a:xfrm>
        </p:spPr>
        <p:txBody>
          <a:bodyPr/>
          <a:lstStyle/>
          <a:p>
            <a:pPr algn="r" rtl="1"/>
            <a:endParaRPr lang="en-US" dirty="0"/>
          </a:p>
        </p:txBody>
      </p:sp>
    </p:spTree>
    <p:extLst>
      <p:ext uri="{BB962C8B-B14F-4D97-AF65-F5344CB8AC3E}">
        <p14:creationId xmlns:p14="http://schemas.microsoft.com/office/powerpoint/2010/main" xmlns="" val="189225200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78</TotalTime>
  <Words>142</Words>
  <Application>Microsoft Office PowerPoint</Application>
  <PresentationFormat>Custom</PresentationFormat>
  <Paragraphs>5</Paragraphs>
  <Slides>6</Slides>
  <Notes>0</Notes>
  <HiddenSlides>0</HiddenSlides>
  <MMClips>0</MMClips>
  <ScaleCrop>false</ScaleCrop>
  <HeadingPairs>
    <vt:vector size="4" baseType="variant">
      <vt:variant>
        <vt:lpstr>Theme</vt:lpstr>
      </vt:variant>
      <vt:variant>
        <vt:i4>1</vt:i4>
      </vt:variant>
      <vt:variant>
        <vt:lpstr>Slide Titles</vt:lpstr>
      </vt:variant>
      <vt:variant>
        <vt:i4>6</vt:i4>
      </vt:variant>
    </vt:vector>
  </HeadingPairs>
  <TitlesOfParts>
    <vt:vector size="7" baseType="lpstr">
      <vt:lpstr>Office Theme</vt:lpstr>
      <vt:lpstr>اقدام پژوهی</vt:lpstr>
      <vt:lpstr>Participatory Action Research (PAR) اقدام پژوهی مشارکتی PAR یک فرآیند اجتماعی، عملی و مشارکتی با دو ویژگی متمایز است. یکی تولید دانش یا درک به منظور ایجاد تغییر است. دیگری چرخه بهبود کیفیت ذاتی آن است که به موجب آن یک فرآیند بازتابی متشکل از کنش، واکنش و مداخله، یا برنامه ریزی، انجام، مطالعه و اقدام، در کنار یک فرآیند بازتابی تنظیم می شود (باربرا، 2008). PAR دارای سابقه قوی در تحقیقات بهداشتی و اجتماعی است و از نظر تاریخی به محل کار به عنوان مکان ایجاد تغییر علاقه مند است</vt:lpstr>
      <vt:lpstr>معمولا در تحقیقات اقدام پژوهی حجم نمونه کم است ولی کسب اطلاعات به صورت عمقی انجام می شود. در اقدام پژوهی مشارکتی، اعضای تیم تحقیق بازتاب های شخصی خود را ارائه می دهند این کار با هدف ترویج فرهنگ بازاندیشی و مالکیت همه اعضا بر فرآیند تحقیق است.  روش های جمع اوری اطلاعات: (1) in-depth interviews with members of the research team, and (2) reflective research sessions. (مصاحبه های عمیق و جلسات تحقیق تأملی)</vt:lpstr>
      <vt:lpstr>نمونه مددکاران اجتماعی شاغل در چهار بیمارستان شهر---- پس از برگزاری چند جلسه تاملی و مصاحبه های عمیق به این نتیجه رسیدند که خستگی شفقت در محیط کار یکی از مشکلات مهم مددکاران اجتماعی است که همه ی حوزه های کاری آن ها را تحت تاثیر قرار می دهد. و از آنجا که مددکاران اجتماعی در بیمارستان ها نقش حمایتی دارند پس این مشکل می تواند پیامدهای منفی بر عملکرد کاری آن ها داشته باشد. اعضای تیم اقدام پژوهی مشارکتی تصمیم گرفتند تا نیازها و ارزش های درون سازمانی مددکاران اجتماعی را مورد شناسایی قرار دهند.</vt:lpstr>
      <vt:lpstr>به این ترتیب ابعاد مرتبط بر خستگی شفقت توسط مصاحبه های عمیق شناسایی شد و براساس آن فرآیند مداخلاتی در راستای کاهش خستگی ترسیم گردید. منابع مالی این کار شناسایی شد و در مرحله ی بعد همه ی افراد درگیر در فرآیند برای همکاری دعوت شدند (صاحبان فرآیند) و گام های اجرایی و نقش هر یک از اعضا به آن ها آموزش داده شد. نتیجه نهایی این بود که براساس ارزیابی کیفی، خستگی شفقت کاهش یافت.</vt:lpstr>
      <vt:lpstr>Slide 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اقدام پژوهی</dc:title>
  <dc:creator>DELTApc</dc:creator>
  <cp:lastModifiedBy>ketab.digital</cp:lastModifiedBy>
  <cp:revision>28</cp:revision>
  <dcterms:created xsi:type="dcterms:W3CDTF">2024-12-01T05:10:02Z</dcterms:created>
  <dcterms:modified xsi:type="dcterms:W3CDTF">2026-09-06T04:18:34Z</dcterms:modified>
</cp:coreProperties>
</file>